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9" r:id="rId3"/>
    <p:sldId id="270" r:id="rId4"/>
    <p:sldId id="261" r:id="rId5"/>
    <p:sldId id="266" r:id="rId6"/>
    <p:sldId id="302" r:id="rId7"/>
    <p:sldId id="300" r:id="rId8"/>
    <p:sldId id="303" r:id="rId9"/>
    <p:sldId id="265" r:id="rId10"/>
    <p:sldId id="298" r:id="rId11"/>
    <p:sldId id="305" r:id="rId12"/>
    <p:sldId id="271" r:id="rId13"/>
    <p:sldId id="297" r:id="rId14"/>
    <p:sldId id="258" r:id="rId15"/>
    <p:sldId id="264" r:id="rId16"/>
    <p:sldId id="262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Light" panose="000004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57111-32BB-5EE2-8724-FEB043B3852C}" v="798" dt="2022-10-19T01:50:42.392"/>
    <p1510:client id="{786C9694-7D1D-E7A8-E992-01DF86EFE052}" v="51" dt="2022-10-19T00:42:57.916"/>
    <p1510:client id="{AB2A9F7A-7E5D-68F9-7D83-FB22AF5F44F0}" v="29" dt="2022-10-18T07:11:57.722"/>
    <p1510:client id="{B73CFDC4-A693-406D-A1CA-5D7A6A9128E7}" v="7" dt="2022-10-19T00:50:25.579"/>
    <p1510:client id="{CDEB0D45-278C-7C62-EEA1-EB50D54981EA}" v="3" dt="2022-10-19T00:33:47.602"/>
    <p1510:client id="{E5F8118C-F826-47D3-DAC3-D0FF3BADF90E}" v="46" dt="2022-10-19T01:15:08.185"/>
    <p1510:client id="{F34FF0BE-48AA-5C67-0519-0FF3B5E4E30C}" v="5" dt="2022-10-19T00:54:10.932"/>
  </p1510:revLst>
</p1510:revInfo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FE12F6-9925-4660-8CE8-B14C8D078031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F934E0-6F6F-4695-86AD-808E25F1B374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P1NG Advantage</a:t>
          </a:r>
          <a:endParaRPr lang="en-US"/>
        </a:p>
      </dgm:t>
    </dgm:pt>
    <dgm:pt modelId="{F24EFCE9-EE2D-485D-B9D4-9F3083F9C772}" type="parTrans" cxnId="{1F0DE64F-F065-4D12-B454-3BE249032500}">
      <dgm:prSet/>
      <dgm:spPr/>
      <dgm:t>
        <a:bodyPr/>
        <a:lstStyle/>
        <a:p>
          <a:endParaRPr lang="en-US"/>
        </a:p>
      </dgm:t>
    </dgm:pt>
    <dgm:pt modelId="{9280AF38-86A8-48B3-9518-5923A7C61352}" type="sibTrans" cxnId="{1F0DE64F-F065-4D12-B454-3BE249032500}">
      <dgm:prSet/>
      <dgm:spPr/>
      <dgm:t>
        <a:bodyPr/>
        <a:lstStyle/>
        <a:p>
          <a:endParaRPr lang="en-US"/>
        </a:p>
      </dgm:t>
    </dgm:pt>
    <dgm:pt modelId="{F932ABF8-E40D-4CE2-B255-089A951D0C7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Health Data</a:t>
          </a:r>
        </a:p>
      </dgm:t>
    </dgm:pt>
    <dgm:pt modelId="{C6E203BB-E0F2-4CE3-A1FF-6B85A74841A7}" type="parTrans" cxnId="{F6AA4032-08D2-4A05-95F9-1D083F15396E}">
      <dgm:prSet/>
      <dgm:spPr/>
      <dgm:t>
        <a:bodyPr/>
        <a:lstStyle/>
        <a:p>
          <a:endParaRPr lang="en-US"/>
        </a:p>
      </dgm:t>
    </dgm:pt>
    <dgm:pt modelId="{89ED5DC0-EF94-4530-9022-D82B6FDF555B}" type="sibTrans" cxnId="{F6AA4032-08D2-4A05-95F9-1D083F15396E}">
      <dgm:prSet/>
      <dgm:spPr/>
      <dgm:t>
        <a:bodyPr/>
        <a:lstStyle/>
        <a:p>
          <a:endParaRPr lang="en-US"/>
        </a:p>
      </dgm:t>
    </dgm:pt>
    <dgm:pt modelId="{61D798E3-2F66-4FC2-B97E-463512D2F9E2}">
      <dgm:prSet phldr="0"/>
      <dgm:spPr/>
      <dgm:t>
        <a:bodyPr/>
        <a:lstStyle/>
        <a:p>
          <a:pPr rtl="0"/>
          <a:r>
            <a:rPr lang="en-US">
              <a:latin typeface="Arial"/>
            </a:rPr>
            <a:t>Productivity Data</a:t>
          </a:r>
          <a:endParaRPr lang="en-US"/>
        </a:p>
      </dgm:t>
    </dgm:pt>
    <dgm:pt modelId="{AA907137-9C9F-49B3-8107-A7AEC8562746}" type="parTrans" cxnId="{9295E238-91B9-45EF-8829-0F7696852F60}">
      <dgm:prSet/>
      <dgm:spPr/>
    </dgm:pt>
    <dgm:pt modelId="{35B20819-C835-490F-8634-C535EEB30DC0}" type="sibTrans" cxnId="{9295E238-91B9-45EF-8829-0F7696852F60}">
      <dgm:prSet/>
      <dgm:spPr/>
      <dgm:t>
        <a:bodyPr/>
        <a:lstStyle/>
        <a:p>
          <a:endParaRPr lang="en-US"/>
        </a:p>
      </dgm:t>
    </dgm:pt>
    <dgm:pt modelId="{5E839BFF-5045-4668-81DB-689314306C20}" type="pres">
      <dgm:prSet presAssocID="{90FE12F6-9925-4660-8CE8-B14C8D078031}" presName="Name0" presStyleCnt="0">
        <dgm:presLayoutVars>
          <dgm:dir/>
          <dgm:resizeHandles val="exact"/>
        </dgm:presLayoutVars>
      </dgm:prSet>
      <dgm:spPr/>
    </dgm:pt>
    <dgm:pt modelId="{DC915372-45F6-4A51-9E78-11DECCEC50B0}" type="pres">
      <dgm:prSet presAssocID="{CBF934E0-6F6F-4695-86AD-808E25F1B374}" presName="node" presStyleLbl="node1" presStyleIdx="0" presStyleCnt="3">
        <dgm:presLayoutVars>
          <dgm:bulletEnabled val="1"/>
        </dgm:presLayoutVars>
      </dgm:prSet>
      <dgm:spPr/>
    </dgm:pt>
    <dgm:pt modelId="{AACA172D-2A67-4D9E-9B78-B73BE7C62744}" type="pres">
      <dgm:prSet presAssocID="{9280AF38-86A8-48B3-9518-5923A7C61352}" presName="sibTrans" presStyleLbl="sibTrans2D1" presStyleIdx="0" presStyleCnt="3"/>
      <dgm:spPr/>
    </dgm:pt>
    <dgm:pt modelId="{B2843B9A-F743-40B9-BCC8-FE4AFF3B472B}" type="pres">
      <dgm:prSet presAssocID="{9280AF38-86A8-48B3-9518-5923A7C61352}" presName="connectorText" presStyleLbl="sibTrans2D1" presStyleIdx="0" presStyleCnt="3"/>
      <dgm:spPr/>
    </dgm:pt>
    <dgm:pt modelId="{155D24BD-91A4-47EE-8417-77B6C22E5DED}" type="pres">
      <dgm:prSet presAssocID="{F932ABF8-E40D-4CE2-B255-089A951D0C75}" presName="node" presStyleLbl="node1" presStyleIdx="1" presStyleCnt="3">
        <dgm:presLayoutVars>
          <dgm:bulletEnabled val="1"/>
        </dgm:presLayoutVars>
      </dgm:prSet>
      <dgm:spPr/>
    </dgm:pt>
    <dgm:pt modelId="{3992AEF7-F00C-42F6-BAAE-CCB0C4669DC5}" type="pres">
      <dgm:prSet presAssocID="{89ED5DC0-EF94-4530-9022-D82B6FDF555B}" presName="sibTrans" presStyleLbl="sibTrans2D1" presStyleIdx="1" presStyleCnt="3"/>
      <dgm:spPr/>
    </dgm:pt>
    <dgm:pt modelId="{AAC53CAD-ADF1-4BB8-BB05-DADA3C97BE04}" type="pres">
      <dgm:prSet presAssocID="{89ED5DC0-EF94-4530-9022-D82B6FDF555B}" presName="connectorText" presStyleLbl="sibTrans2D1" presStyleIdx="1" presStyleCnt="3"/>
      <dgm:spPr/>
    </dgm:pt>
    <dgm:pt modelId="{6BD7BF6B-F2DC-4D3E-8082-03DE178F626C}" type="pres">
      <dgm:prSet presAssocID="{61D798E3-2F66-4FC2-B97E-463512D2F9E2}" presName="node" presStyleLbl="node1" presStyleIdx="2" presStyleCnt="3">
        <dgm:presLayoutVars>
          <dgm:bulletEnabled val="1"/>
        </dgm:presLayoutVars>
      </dgm:prSet>
      <dgm:spPr/>
    </dgm:pt>
    <dgm:pt modelId="{9BF7AF12-3C01-46E3-8924-331259B72C3D}" type="pres">
      <dgm:prSet presAssocID="{35B20819-C835-490F-8634-C535EEB30DC0}" presName="sibTrans" presStyleLbl="sibTrans2D1" presStyleIdx="2" presStyleCnt="3"/>
      <dgm:spPr/>
    </dgm:pt>
    <dgm:pt modelId="{BBEA3E35-563C-4F68-94AA-D00695A4C91F}" type="pres">
      <dgm:prSet presAssocID="{35B20819-C835-490F-8634-C535EEB30DC0}" presName="connectorText" presStyleLbl="sibTrans2D1" presStyleIdx="2" presStyleCnt="3"/>
      <dgm:spPr/>
    </dgm:pt>
  </dgm:ptLst>
  <dgm:cxnLst>
    <dgm:cxn modelId="{6198470A-C57F-4FE4-BA49-7022541AF5AD}" type="presOf" srcId="{61D798E3-2F66-4FC2-B97E-463512D2F9E2}" destId="{6BD7BF6B-F2DC-4D3E-8082-03DE178F626C}" srcOrd="0" destOrd="0" presId="urn:microsoft.com/office/officeart/2005/8/layout/cycle7"/>
    <dgm:cxn modelId="{94AE8B23-4BE4-4263-918F-A799BD5A42F8}" type="presOf" srcId="{F932ABF8-E40D-4CE2-B255-089A951D0C75}" destId="{155D24BD-91A4-47EE-8417-77B6C22E5DED}" srcOrd="0" destOrd="0" presId="urn:microsoft.com/office/officeart/2005/8/layout/cycle7"/>
    <dgm:cxn modelId="{F6AA4032-08D2-4A05-95F9-1D083F15396E}" srcId="{90FE12F6-9925-4660-8CE8-B14C8D078031}" destId="{F932ABF8-E40D-4CE2-B255-089A951D0C75}" srcOrd="1" destOrd="0" parTransId="{C6E203BB-E0F2-4CE3-A1FF-6B85A74841A7}" sibTransId="{89ED5DC0-EF94-4530-9022-D82B6FDF555B}"/>
    <dgm:cxn modelId="{9295E238-91B9-45EF-8829-0F7696852F60}" srcId="{90FE12F6-9925-4660-8CE8-B14C8D078031}" destId="{61D798E3-2F66-4FC2-B97E-463512D2F9E2}" srcOrd="2" destOrd="0" parTransId="{AA907137-9C9F-49B3-8107-A7AEC8562746}" sibTransId="{35B20819-C835-490F-8634-C535EEB30DC0}"/>
    <dgm:cxn modelId="{D887A263-628A-4051-8FC4-34A199314DC1}" type="presOf" srcId="{9280AF38-86A8-48B3-9518-5923A7C61352}" destId="{B2843B9A-F743-40B9-BCC8-FE4AFF3B472B}" srcOrd="1" destOrd="0" presId="urn:microsoft.com/office/officeart/2005/8/layout/cycle7"/>
    <dgm:cxn modelId="{1F0DE64F-F065-4D12-B454-3BE249032500}" srcId="{90FE12F6-9925-4660-8CE8-B14C8D078031}" destId="{CBF934E0-6F6F-4695-86AD-808E25F1B374}" srcOrd="0" destOrd="0" parTransId="{F24EFCE9-EE2D-485D-B9D4-9F3083F9C772}" sibTransId="{9280AF38-86A8-48B3-9518-5923A7C61352}"/>
    <dgm:cxn modelId="{50159150-8A1A-4443-B73C-0FEA6702CDF7}" type="presOf" srcId="{CBF934E0-6F6F-4695-86AD-808E25F1B374}" destId="{DC915372-45F6-4A51-9E78-11DECCEC50B0}" srcOrd="0" destOrd="0" presId="urn:microsoft.com/office/officeart/2005/8/layout/cycle7"/>
    <dgm:cxn modelId="{5909EA73-AEC4-47C4-8D2E-E0B22D2558D3}" type="presOf" srcId="{35B20819-C835-490F-8634-C535EEB30DC0}" destId="{9BF7AF12-3C01-46E3-8924-331259B72C3D}" srcOrd="0" destOrd="0" presId="urn:microsoft.com/office/officeart/2005/8/layout/cycle7"/>
    <dgm:cxn modelId="{5A738487-E5AF-474B-B86C-8B84A72C529E}" type="presOf" srcId="{35B20819-C835-490F-8634-C535EEB30DC0}" destId="{BBEA3E35-563C-4F68-94AA-D00695A4C91F}" srcOrd="1" destOrd="0" presId="urn:microsoft.com/office/officeart/2005/8/layout/cycle7"/>
    <dgm:cxn modelId="{D7FBBB93-7A80-4317-8303-2F56DC6E2C53}" type="presOf" srcId="{9280AF38-86A8-48B3-9518-5923A7C61352}" destId="{AACA172D-2A67-4D9E-9B78-B73BE7C62744}" srcOrd="0" destOrd="0" presId="urn:microsoft.com/office/officeart/2005/8/layout/cycle7"/>
    <dgm:cxn modelId="{7FE64CB6-72AC-4442-A469-B3E0F2B100B9}" type="presOf" srcId="{89ED5DC0-EF94-4530-9022-D82B6FDF555B}" destId="{AAC53CAD-ADF1-4BB8-BB05-DADA3C97BE04}" srcOrd="1" destOrd="0" presId="urn:microsoft.com/office/officeart/2005/8/layout/cycle7"/>
    <dgm:cxn modelId="{8440B3BA-8B95-4C62-BA1F-E299F522C325}" type="presOf" srcId="{90FE12F6-9925-4660-8CE8-B14C8D078031}" destId="{5E839BFF-5045-4668-81DB-689314306C20}" srcOrd="0" destOrd="0" presId="urn:microsoft.com/office/officeart/2005/8/layout/cycle7"/>
    <dgm:cxn modelId="{7488AAF3-12E8-420A-B938-358648598497}" type="presOf" srcId="{89ED5DC0-EF94-4530-9022-D82B6FDF555B}" destId="{3992AEF7-F00C-42F6-BAAE-CCB0C4669DC5}" srcOrd="0" destOrd="0" presId="urn:microsoft.com/office/officeart/2005/8/layout/cycle7"/>
    <dgm:cxn modelId="{3AB8423E-8A44-436A-91BE-05F7F526CCB8}" type="presParOf" srcId="{5E839BFF-5045-4668-81DB-689314306C20}" destId="{DC915372-45F6-4A51-9E78-11DECCEC50B0}" srcOrd="0" destOrd="0" presId="urn:microsoft.com/office/officeart/2005/8/layout/cycle7"/>
    <dgm:cxn modelId="{C83B3975-A5DA-4A34-B198-D651E19D0CD0}" type="presParOf" srcId="{5E839BFF-5045-4668-81DB-689314306C20}" destId="{AACA172D-2A67-4D9E-9B78-B73BE7C62744}" srcOrd="1" destOrd="0" presId="urn:microsoft.com/office/officeart/2005/8/layout/cycle7"/>
    <dgm:cxn modelId="{73E71901-F037-4346-A603-04E5DC15355C}" type="presParOf" srcId="{AACA172D-2A67-4D9E-9B78-B73BE7C62744}" destId="{B2843B9A-F743-40B9-BCC8-FE4AFF3B472B}" srcOrd="0" destOrd="0" presId="urn:microsoft.com/office/officeart/2005/8/layout/cycle7"/>
    <dgm:cxn modelId="{FD3F577E-4D42-488A-B44C-6DD85921E2AE}" type="presParOf" srcId="{5E839BFF-5045-4668-81DB-689314306C20}" destId="{155D24BD-91A4-47EE-8417-77B6C22E5DED}" srcOrd="2" destOrd="0" presId="urn:microsoft.com/office/officeart/2005/8/layout/cycle7"/>
    <dgm:cxn modelId="{61130AE5-48E7-4CCC-837D-89F114941D72}" type="presParOf" srcId="{5E839BFF-5045-4668-81DB-689314306C20}" destId="{3992AEF7-F00C-42F6-BAAE-CCB0C4669DC5}" srcOrd="3" destOrd="0" presId="urn:microsoft.com/office/officeart/2005/8/layout/cycle7"/>
    <dgm:cxn modelId="{92C51A5D-E4E4-439D-B965-FC469F85E9DA}" type="presParOf" srcId="{3992AEF7-F00C-42F6-BAAE-CCB0C4669DC5}" destId="{AAC53CAD-ADF1-4BB8-BB05-DADA3C97BE04}" srcOrd="0" destOrd="0" presId="urn:microsoft.com/office/officeart/2005/8/layout/cycle7"/>
    <dgm:cxn modelId="{1A864E7F-D7E6-4088-9B63-1590BDE97E56}" type="presParOf" srcId="{5E839BFF-5045-4668-81DB-689314306C20}" destId="{6BD7BF6B-F2DC-4D3E-8082-03DE178F626C}" srcOrd="4" destOrd="0" presId="urn:microsoft.com/office/officeart/2005/8/layout/cycle7"/>
    <dgm:cxn modelId="{04ACBC6C-4758-4CEA-8674-D2D63F2FC053}" type="presParOf" srcId="{5E839BFF-5045-4668-81DB-689314306C20}" destId="{9BF7AF12-3C01-46E3-8924-331259B72C3D}" srcOrd="5" destOrd="0" presId="urn:microsoft.com/office/officeart/2005/8/layout/cycle7"/>
    <dgm:cxn modelId="{BEBC43BD-36B5-4597-BA39-E6EFF2A3148A}" type="presParOf" srcId="{9BF7AF12-3C01-46E3-8924-331259B72C3D}" destId="{BBEA3E35-563C-4F68-94AA-D00695A4C91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15372-45F6-4A51-9E78-11DECCEC50B0}">
      <dsp:nvSpPr>
        <dsp:cNvPr id="0" name=""/>
        <dsp:cNvSpPr/>
      </dsp:nvSpPr>
      <dsp:spPr>
        <a:xfrm>
          <a:off x="1219376" y="236889"/>
          <a:ext cx="1475483" cy="737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P1NG Advantage</a:t>
          </a:r>
          <a:endParaRPr lang="en-US" sz="1900" kern="1200"/>
        </a:p>
      </dsp:txBody>
      <dsp:txXfrm>
        <a:off x="1240984" y="258497"/>
        <a:ext cx="1432267" cy="694525"/>
      </dsp:txXfrm>
    </dsp:sp>
    <dsp:sp modelId="{AACA172D-2A67-4D9E-9B78-B73BE7C62744}">
      <dsp:nvSpPr>
        <dsp:cNvPr id="0" name=""/>
        <dsp:cNvSpPr/>
      </dsp:nvSpPr>
      <dsp:spPr>
        <a:xfrm rot="3600000">
          <a:off x="2181535" y="1532558"/>
          <a:ext cx="770415" cy="25820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258998" y="1584200"/>
        <a:ext cx="615489" cy="154925"/>
      </dsp:txXfrm>
    </dsp:sp>
    <dsp:sp modelId="{155D24BD-91A4-47EE-8417-77B6C22E5DED}">
      <dsp:nvSpPr>
        <dsp:cNvPr id="0" name=""/>
        <dsp:cNvSpPr/>
      </dsp:nvSpPr>
      <dsp:spPr>
        <a:xfrm>
          <a:off x="2438627" y="2348694"/>
          <a:ext cx="1475483" cy="737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Health Data</a:t>
          </a:r>
        </a:p>
      </dsp:txBody>
      <dsp:txXfrm>
        <a:off x="2460235" y="2370302"/>
        <a:ext cx="1432267" cy="694525"/>
      </dsp:txXfrm>
    </dsp:sp>
    <dsp:sp modelId="{3992AEF7-F00C-42F6-BAAE-CCB0C4669DC5}">
      <dsp:nvSpPr>
        <dsp:cNvPr id="0" name=""/>
        <dsp:cNvSpPr/>
      </dsp:nvSpPr>
      <dsp:spPr>
        <a:xfrm rot="10800000">
          <a:off x="1571910" y="2588460"/>
          <a:ext cx="770415" cy="25820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649373" y="2640102"/>
        <a:ext cx="615489" cy="154925"/>
      </dsp:txXfrm>
    </dsp:sp>
    <dsp:sp modelId="{6BD7BF6B-F2DC-4D3E-8082-03DE178F626C}">
      <dsp:nvSpPr>
        <dsp:cNvPr id="0" name=""/>
        <dsp:cNvSpPr/>
      </dsp:nvSpPr>
      <dsp:spPr>
        <a:xfrm>
          <a:off x="124" y="2348694"/>
          <a:ext cx="1475483" cy="737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Productivity Data</a:t>
          </a:r>
          <a:endParaRPr lang="en-US" sz="1900" kern="1200"/>
        </a:p>
      </dsp:txBody>
      <dsp:txXfrm>
        <a:off x="21732" y="2370302"/>
        <a:ext cx="1432267" cy="694525"/>
      </dsp:txXfrm>
    </dsp:sp>
    <dsp:sp modelId="{9BF7AF12-3C01-46E3-8924-331259B72C3D}">
      <dsp:nvSpPr>
        <dsp:cNvPr id="0" name=""/>
        <dsp:cNvSpPr/>
      </dsp:nvSpPr>
      <dsp:spPr>
        <a:xfrm rot="18000000">
          <a:off x="962284" y="1532558"/>
          <a:ext cx="770415" cy="25820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39747" y="1584200"/>
        <a:ext cx="615489" cy="154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673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Ping uses advanced sensor technology to combine your health data 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McKinsey's American Opportunity Survey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Global consulting firm McKinsey &amp; Company first stat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338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Global consulting firm McKinsey &amp; Company first stat</a:t>
            </a:r>
          </a:p>
        </p:txBody>
      </p:sp>
    </p:spTree>
    <p:extLst>
      <p:ext uri="{BB962C8B-B14F-4D97-AF65-F5344CB8AC3E}">
        <p14:creationId xmlns:p14="http://schemas.microsoft.com/office/powerpoint/2010/main" val="16122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employee-engagement/maintaining-the-agility-quotient-during-work-from-home-25275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com/edtech-trends/report-global-fintech-sector-boom-continues-ac81586b4ce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hyperlink" Target="https://www.peoplemattersglobal.com/blog/life-at-work/working-from-home-post-covid-cope-or-scope-26219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researchleap.com/interdisciplinary-comparison-of-innovation-processes-differences-similarities-and-spillovers/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19125" y="1409600"/>
            <a:ext cx="8324850" cy="3717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8800"/>
              <a:t>P1NG</a:t>
            </a:r>
            <a:r>
              <a:rPr lang="en" sz="4000">
                <a:solidFill>
                  <a:schemeClr val="accent2"/>
                </a:solidFill>
              </a:rPr>
              <a:t> </a:t>
            </a:r>
            <a:r>
              <a:rPr lang="en" sz="8800">
                <a:solidFill>
                  <a:srgbClr val="FFFFFF"/>
                </a:solidFill>
              </a:rPr>
              <a:t> </a:t>
            </a:r>
            <a:br>
              <a:rPr lang="en" sz="7200"/>
            </a:br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80F4F-6F12-814D-55E3-903CD814E3A9}"/>
              </a:ext>
            </a:extLst>
          </p:cNvPr>
          <p:cNvSpPr txBox="1"/>
          <p:nvPr/>
        </p:nvSpPr>
        <p:spPr>
          <a:xfrm>
            <a:off x="619125" y="3429000"/>
            <a:ext cx="4076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Montserrat Light"/>
              </a:rPr>
              <a:t>Eden Bollschweiler, Gavin Gould, Ian MacLeod, Luke Osgood, Abe </a:t>
            </a:r>
            <a:r>
              <a:rPr lang="en-US" sz="1800" err="1">
                <a:latin typeface="Montserrat Light"/>
              </a:rPr>
              <a:t>Woldesenbet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8C8E3-7FC9-BC9B-2CCB-B38D7F6AB020}"/>
              </a:ext>
            </a:extLst>
          </p:cNvPr>
          <p:cNvSpPr txBox="1"/>
          <p:nvPr/>
        </p:nvSpPr>
        <p:spPr>
          <a:xfrm>
            <a:off x="619125" y="1876425"/>
            <a:ext cx="6619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4591"/>
                </a:solidFill>
                <a:latin typeface="Montserrat"/>
              </a:rPr>
              <a:t>The </a:t>
            </a:r>
            <a:r>
              <a:rPr lang="en-US" sz="3600" b="1" i="1">
                <a:solidFill>
                  <a:srgbClr val="004591"/>
                </a:solidFill>
                <a:latin typeface="Montserrat"/>
              </a:rPr>
              <a:t>Future</a:t>
            </a:r>
            <a:r>
              <a:rPr lang="en-US" sz="3600" b="1">
                <a:solidFill>
                  <a:srgbClr val="004591"/>
                </a:solidFill>
                <a:latin typeface="Montserrat"/>
              </a:rPr>
              <a:t> of Productivity</a:t>
            </a: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3269220" y="1593771"/>
            <a:ext cx="2133284" cy="2154450"/>
            <a:chOff x="4447194" y="1815766"/>
            <a:chExt cx="2133284" cy="215445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133284" cy="2154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587783" y="234552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rgbClr val="FFFFFF"/>
                  </a:solidFill>
                  <a:latin typeface="Montserrat"/>
                  <a:ea typeface="Montserrat Light"/>
                  <a:cs typeface="Montserrat Light"/>
                </a:rPr>
                <a:t>Perfect P1NG</a:t>
              </a:r>
              <a:endParaRPr lang="en-US"/>
            </a:p>
            <a:p>
              <a:pPr algn="ctr"/>
              <a:r>
                <a:rPr lang="en" sz="2000" b="1" dirty="0">
                  <a:solidFill>
                    <a:srgbClr val="FFFFFF"/>
                  </a:solidFill>
                  <a:latin typeface="Montserrat"/>
                  <a:ea typeface="Montserrat Light"/>
                  <a:cs typeface="Montserrat Light"/>
                </a:rPr>
                <a:t> Consumer</a:t>
              </a:r>
              <a:endParaRPr lang="en" dirty="0"/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5760054" y="3327716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553445"/>
              <a:ext cx="1054064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chemeClr val="accent2"/>
                  </a:solidFill>
                  <a:latin typeface="Montserrat"/>
                  <a:ea typeface="Montserrat Light"/>
                  <a:cs typeface="Montserrat Light"/>
                  <a:sym typeface="Montserrat Light"/>
                </a:rPr>
                <a:t>Health oriented </a:t>
              </a:r>
              <a:endParaRPr lang="en" b="1">
                <a:solidFill>
                  <a:schemeClr val="accent2"/>
                </a:solidFill>
                <a:latin typeface="Montserrat"/>
                <a:ea typeface="Montserrat Light"/>
                <a:cs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23951" y="3325146"/>
            <a:ext cx="1498800" cy="1424717"/>
            <a:chOff x="644203" y="3718814"/>
            <a:chExt cx="1498800" cy="1498800"/>
          </a:xfrm>
        </p:grpSpPr>
        <p:sp>
          <p:nvSpPr>
            <p:cNvPr id="195" name="Google Shape;195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781495" y="4034468"/>
              <a:ext cx="1224362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chemeClr val="accent2"/>
                  </a:solidFill>
                  <a:latin typeface="Montserrat"/>
                  <a:ea typeface="Montserrat Light"/>
                  <a:cs typeface="Montserrat Light"/>
                </a:rPr>
                <a:t>Has lots of remote work (self-employed)</a:t>
              </a:r>
            </a:p>
          </p:txBody>
        </p:sp>
      </p:grpSp>
      <p:grpSp>
        <p:nvGrpSpPr>
          <p:cNvPr id="4" name="Google Shape;194;p23">
            <a:extLst>
              <a:ext uri="{FF2B5EF4-FFF2-40B4-BE49-F238E27FC236}">
                <a16:creationId xmlns:a16="http://schemas.microsoft.com/office/drawing/2014/main" id="{CEA26F0E-2B5A-8BA4-EDB2-CC8739E1FE95}"/>
              </a:ext>
            </a:extLst>
          </p:cNvPr>
          <p:cNvGrpSpPr/>
          <p:nvPr/>
        </p:nvGrpSpPr>
        <p:grpSpPr>
          <a:xfrm>
            <a:off x="1382605" y="581677"/>
            <a:ext cx="1403550" cy="1424717"/>
            <a:chOff x="644203" y="3718814"/>
            <a:chExt cx="1498800" cy="1498800"/>
          </a:xfrm>
        </p:grpSpPr>
        <p:sp>
          <p:nvSpPr>
            <p:cNvPr id="5" name="Google Shape;195;p23">
              <a:extLst>
                <a:ext uri="{FF2B5EF4-FFF2-40B4-BE49-F238E27FC236}">
                  <a16:creationId xmlns:a16="http://schemas.microsoft.com/office/drawing/2014/main" id="{E2D379AF-8F5E-03E4-1BD9-4542615EBF4C}"/>
                </a:ext>
              </a:extLst>
            </p:cNvPr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" name="Google Shape;196;p23">
              <a:extLst>
                <a:ext uri="{FF2B5EF4-FFF2-40B4-BE49-F238E27FC236}">
                  <a16:creationId xmlns:a16="http://schemas.microsoft.com/office/drawing/2014/main" id="{826029A0-5516-85E8-FB57-B90B60715ABA}"/>
                </a:ext>
              </a:extLst>
            </p:cNvPr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chemeClr val="accent2"/>
                  </a:solidFill>
                  <a:latin typeface="Montserrat"/>
                  <a:ea typeface="Montserrat Light"/>
                  <a:cs typeface="Montserrat Light"/>
                </a:rPr>
                <a:t>30-45 years old</a:t>
              </a:r>
            </a:p>
          </p:txBody>
        </p:sp>
      </p:grpSp>
      <p:grpSp>
        <p:nvGrpSpPr>
          <p:cNvPr id="9" name="Google Shape;194;p23">
            <a:extLst>
              <a:ext uri="{FF2B5EF4-FFF2-40B4-BE49-F238E27FC236}">
                <a16:creationId xmlns:a16="http://schemas.microsoft.com/office/drawing/2014/main" id="{7489D82B-8FE4-7689-0FE3-A440191DB55A}"/>
              </a:ext>
            </a:extLst>
          </p:cNvPr>
          <p:cNvGrpSpPr/>
          <p:nvPr/>
        </p:nvGrpSpPr>
        <p:grpSpPr>
          <a:xfrm>
            <a:off x="5685694" y="547920"/>
            <a:ext cx="1498800" cy="1498800"/>
            <a:chOff x="644203" y="3718814"/>
            <a:chExt cx="1498800" cy="1498800"/>
          </a:xfrm>
        </p:grpSpPr>
        <p:sp>
          <p:nvSpPr>
            <p:cNvPr id="10" name="Google Shape;195;p23">
              <a:extLst>
                <a:ext uri="{FF2B5EF4-FFF2-40B4-BE49-F238E27FC236}">
                  <a16:creationId xmlns:a16="http://schemas.microsoft.com/office/drawing/2014/main" id="{9912CC5A-799A-DB9B-2D16-C63824245AA1}"/>
                </a:ext>
              </a:extLst>
            </p:cNvPr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" name="Google Shape;196;p23">
              <a:extLst>
                <a:ext uri="{FF2B5EF4-FFF2-40B4-BE49-F238E27FC236}">
                  <a16:creationId xmlns:a16="http://schemas.microsoft.com/office/drawing/2014/main" id="{73FB72CE-D0DD-0053-D73F-A85C2AA63F91}"/>
                </a:ext>
              </a:extLst>
            </p:cNvPr>
            <p:cNvSpPr txBox="1"/>
            <p:nvPr/>
          </p:nvSpPr>
          <p:spPr>
            <a:xfrm>
              <a:off x="781495" y="3995875"/>
              <a:ext cx="1267494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>
                  <a:solidFill>
                    <a:schemeClr val="accent2"/>
                  </a:solidFill>
                  <a:latin typeface="Montserrat"/>
                  <a:ea typeface="Montserrat Light"/>
                  <a:cs typeface="Montserrat Light"/>
                </a:rPr>
                <a:t>Interested in wearable 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5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54EC-2211-D184-B0AF-F6A7132D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and Psychographic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29C723-564B-6930-FD42-C03F2B11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Behavorial </a:t>
            </a:r>
          </a:p>
          <a:p>
            <a:pPr marL="444500" indent="-342900"/>
            <a:r>
              <a:rPr lang="en-US" dirty="0"/>
              <a:t>Works from home</a:t>
            </a:r>
          </a:p>
          <a:p>
            <a:pPr marL="444500" indent="-342900"/>
            <a:r>
              <a:rPr lang="en-US" dirty="0"/>
              <a:t>Uses laptop or PC 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1D33B6-713D-44ED-B41E-E99DE573A4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Psychographic</a:t>
            </a:r>
          </a:p>
          <a:p>
            <a:pPr marL="444500" indent="-342900"/>
            <a:r>
              <a:rPr lang="en-US" dirty="0"/>
              <a:t>Interested in self betterment</a:t>
            </a:r>
          </a:p>
          <a:p>
            <a:pPr marL="444500" indent="-342900"/>
            <a:r>
              <a:rPr lang="en-US" dirty="0"/>
              <a:t>$$$ for productivity</a:t>
            </a:r>
          </a:p>
          <a:p>
            <a:pPr marL="444500" indent="-342900"/>
            <a:r>
              <a:rPr lang="en-US" dirty="0"/>
              <a:t>Health conscious</a:t>
            </a:r>
          </a:p>
          <a:p>
            <a:pPr marL="444500" indent="-342900"/>
            <a:r>
              <a:rPr lang="en-US" dirty="0"/>
              <a:t>Tech oriented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64EA2-BF09-ED41-173E-04254CAAB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36175D71-DB3A-AE26-8DA3-28FFCFEA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681" y="3153336"/>
            <a:ext cx="3533214" cy="1988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FD3EC3-642A-BD90-3596-167D862F3AB2}"/>
              </a:ext>
            </a:extLst>
          </p:cNvPr>
          <p:cNvSpPr txBox="1"/>
          <p:nvPr/>
        </p:nvSpPr>
        <p:spPr>
          <a:xfrm>
            <a:off x="3200400" y="334327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453187"/>
            <a:ext cx="8120484" cy="101351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800"/>
              <a:t>23.8 mil or 1/3 population</a:t>
            </a: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"/>
              <a:t>Millennials in US using wearable tech monthly</a:t>
            </a:r>
            <a:endParaRPr lang="en" sz="24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800">
                <a:solidFill>
                  <a:schemeClr val="accent4"/>
                </a:solidFill>
              </a:rPr>
              <a:t>40 Years Old 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1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"/>
              <a:t>Average age of self employed in US</a:t>
            </a:r>
            <a:endParaRPr lang="en"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7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800">
                <a:solidFill>
                  <a:schemeClr val="accent3"/>
                </a:solidFill>
              </a:rPr>
              <a:t>44 % Self Employed</a:t>
            </a: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5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"/>
              <a:t>Millennials in US self employed</a:t>
            </a:r>
            <a:endParaRPr lang="en" sz="24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Business plan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600" b="1">
                  <a:solidFill>
                    <a:schemeClr val="dk1"/>
                  </a:solidFill>
                  <a:latin typeface="Montserrat"/>
                  <a:ea typeface="Montserrat Light"/>
                  <a:cs typeface="Montserrat Light"/>
                </a:rPr>
                <a:t>Use multiple high traffic sites- IG, TIKTOK,YOUTUBE to run ads </a:t>
              </a:r>
            </a:p>
          </p:txBody>
        </p:sp>
        <p:cxnSp>
          <p:nvCxnSpPr>
            <p:cNvPr id="245" name="Google Shape;24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600" b="1">
                  <a:solidFill>
                    <a:schemeClr val="dk1"/>
                  </a:solidFill>
                  <a:latin typeface="Montserrat"/>
                  <a:ea typeface="Montserrat Light"/>
                  <a:cs typeface="Montserrat Light"/>
                </a:rPr>
                <a:t>The ads will promote our website and our product on amazon </a:t>
              </a: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600" b="1">
                  <a:solidFill>
                    <a:schemeClr val="dk1"/>
                  </a:solidFill>
                  <a:latin typeface="Montserrat"/>
                  <a:ea typeface="Montserrat Light"/>
                  <a:cs typeface="Montserrat Light"/>
                </a:rPr>
                <a:t>We will sell on our website mainly as well as amazon </a:t>
              </a: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253" name="Google Shape;25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7" name="Google Shape;25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A picture containing text, electronics, circuit&#10;&#10;Description automatically generated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48" r="18748"/>
          <a:stretch/>
        </p:blipFill>
        <p:spPr>
          <a:xfrm>
            <a:off x="5891717" y="1933300"/>
            <a:ext cx="6503483" cy="6429099"/>
          </a:xfrm>
          <a:prstGeom prst="pie">
            <a:avLst>
              <a:gd name="adj1" fmla="val 10795177"/>
              <a:gd name="adj2" fmla="val 16209058"/>
            </a:avLst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041388"/>
            <a:ext cx="6593700" cy="67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4800"/>
              <a:t>Pricing and Sales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5725867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rgbClr val="2AC3F3"/>
              </a:buClr>
            </a:pPr>
            <a:r>
              <a:rPr lang="en">
                <a:solidFill>
                  <a:srgbClr val="1E2124"/>
                </a:solidFill>
              </a:rPr>
              <a:t>One time purchase of ring</a:t>
            </a:r>
            <a:endParaRPr lang="en"/>
          </a:p>
          <a:p>
            <a:pPr lvl="1">
              <a:buClr>
                <a:srgbClr val="2AC3F3"/>
              </a:buClr>
            </a:pPr>
            <a:r>
              <a:rPr lang="en">
                <a:solidFill>
                  <a:srgbClr val="1E2124"/>
                </a:solidFill>
              </a:rPr>
              <a:t>6 months P1NG Premium subscription</a:t>
            </a:r>
            <a:endParaRPr lang="en"/>
          </a:p>
          <a:p>
            <a:pPr marL="342900" indent="-342900">
              <a:buClr>
                <a:srgbClr val="2AC3F3"/>
              </a:buClr>
            </a:pPr>
            <a:r>
              <a:rPr lang="en">
                <a:solidFill>
                  <a:srgbClr val="1E2124"/>
                </a:solidFill>
              </a:rPr>
              <a:t>After 6 months, monthly subscription of 4.99$ for P1NG Premium</a:t>
            </a:r>
            <a:endParaRPr lang="en"/>
          </a:p>
          <a:p>
            <a:pPr marL="342900" indent="-342900">
              <a:buClr>
                <a:srgbClr val="2AC3F3"/>
              </a:buClr>
            </a:pPr>
            <a:r>
              <a:rPr lang="en">
                <a:solidFill>
                  <a:srgbClr val="1E2124"/>
                </a:solidFill>
              </a:rPr>
              <a:t>Ping app advertising</a:t>
            </a:r>
          </a:p>
          <a:p>
            <a:pPr marL="0" indent="0">
              <a:buClr>
                <a:srgbClr val="2AC3F3"/>
              </a:buClr>
              <a:buNone/>
            </a:pPr>
            <a:endParaRPr lang="en">
              <a:solidFill>
                <a:srgbClr val="1E2124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FA8C7-FEF5-4983-E8A4-3423D04225A8}"/>
              </a:ext>
            </a:extLst>
          </p:cNvPr>
          <p:cNvSpPr txBox="1"/>
          <p:nvPr/>
        </p:nvSpPr>
        <p:spPr>
          <a:xfrm>
            <a:off x="6346825" y="8108950"/>
            <a:ext cx="5921375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Competitors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CD8405-8B61-F284-F804-CFC1A23541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6105" y="837483"/>
            <a:ext cx="3473100" cy="3319800"/>
          </a:xfrm>
        </p:spPr>
        <p:txBody>
          <a:bodyPr/>
          <a:lstStyle/>
          <a:p>
            <a:pPr marL="101600" indent="0">
              <a:buNone/>
            </a:pPr>
            <a:r>
              <a:rPr lang="en-US" b="1">
                <a:solidFill>
                  <a:schemeClr val="accent1"/>
                </a:solidFill>
                <a:latin typeface="Montserrat"/>
              </a:rPr>
              <a:t>Potential Competitors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Montserrat"/>
              </a:rPr>
              <a:t>Slack</a:t>
            </a:r>
          </a:p>
          <a:p>
            <a:pPr marL="742950" lvl="1">
              <a:buFont typeface="Arial,Sans-Serif"/>
              <a:buChar char="•"/>
            </a:pPr>
            <a:r>
              <a:rPr lang="en-US" sz="1600">
                <a:latin typeface="Montserrat"/>
              </a:rPr>
              <a:t>Manages productivity and working time for teams</a:t>
            </a:r>
          </a:p>
          <a:p>
            <a:pPr marL="387350" lvl="1" indent="0">
              <a:buNone/>
            </a:pPr>
            <a:endParaRPr lang="en-US" sz="1600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Montserrat"/>
              </a:rPr>
              <a:t>Oura Ring</a:t>
            </a:r>
          </a:p>
          <a:p>
            <a:pPr marL="742950" lvl="1">
              <a:buFont typeface="Arial,Sans-Serif"/>
              <a:buChar char="•"/>
            </a:pPr>
            <a:r>
              <a:rPr lang="en-US" sz="1600">
                <a:latin typeface="Montserrat"/>
              </a:rPr>
              <a:t>Health ring measuring health data and goals</a:t>
            </a:r>
          </a:p>
          <a:p>
            <a:pPr marL="387350" lvl="1" indent="0">
              <a:buNone/>
            </a:pPr>
            <a:endParaRPr lang="en-US" sz="1600">
              <a:latin typeface="Montserra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Montserrat"/>
              </a:rPr>
              <a:t>Apple Watch</a:t>
            </a:r>
          </a:p>
          <a:p>
            <a:pPr marL="742950" lvl="1">
              <a:buFont typeface="Arial,Sans-Serif"/>
              <a:buChar char="•"/>
            </a:pPr>
            <a:r>
              <a:rPr lang="en-US" sz="1600">
                <a:latin typeface="Montserrat"/>
              </a:rPr>
              <a:t>Watch/health tracker</a:t>
            </a:r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88FB69F1-AC6B-6202-0774-65703B5482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91757"/>
              </p:ext>
            </p:extLst>
          </p:nvPr>
        </p:nvGraphicFramePr>
        <p:xfrm>
          <a:off x="583481" y="1282102"/>
          <a:ext cx="3914236" cy="332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4" name="Rectangle 373">
            <a:extLst>
              <a:ext uri="{FF2B5EF4-FFF2-40B4-BE49-F238E27FC236}">
                <a16:creationId xmlns:a16="http://schemas.microsoft.com/office/drawing/2014/main" id="{B7D57D41-5DC9-A2B6-53FC-C1B0A477AADA}"/>
              </a:ext>
            </a:extLst>
          </p:cNvPr>
          <p:cNvSpPr/>
          <p:nvPr/>
        </p:nvSpPr>
        <p:spPr>
          <a:xfrm>
            <a:off x="2087592" y="3688871"/>
            <a:ext cx="916556" cy="916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8EB8275-EA32-3886-C1AE-414010AA3252}"/>
              </a:ext>
            </a:extLst>
          </p:cNvPr>
          <p:cNvSpPr/>
          <p:nvPr/>
        </p:nvSpPr>
        <p:spPr>
          <a:xfrm rot="1800000">
            <a:off x="1135990" y="3029043"/>
            <a:ext cx="916556" cy="237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8DA29FFF-B7AC-5FBC-10A6-A08B566F08B3}"/>
              </a:ext>
            </a:extLst>
          </p:cNvPr>
          <p:cNvSpPr/>
          <p:nvPr/>
        </p:nvSpPr>
        <p:spPr>
          <a:xfrm rot="19800000">
            <a:off x="3200075" y="3145773"/>
            <a:ext cx="312708" cy="19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1024467" y="833780"/>
            <a:ext cx="7100232" cy="27172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7200">
                <a:solidFill>
                  <a:schemeClr val="lt1"/>
                </a:solidFill>
              </a:rPr>
              <a:t>Thank you!</a:t>
            </a:r>
            <a:br>
              <a:rPr lang="en" sz="7200">
                <a:solidFill>
                  <a:schemeClr val="lt1"/>
                </a:solidFill>
              </a:rPr>
            </a:br>
            <a:r>
              <a:rPr lang="en" sz="4400" i="1">
                <a:solidFill>
                  <a:schemeClr val="lt1"/>
                </a:solidFill>
              </a:rPr>
              <a:t>Any Questions?</a:t>
            </a:r>
            <a:endParaRPr lang="en-US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80848" y="836000"/>
            <a:ext cx="8296041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algn="ctr"/>
            <a:r>
              <a:rPr lang="en" sz="3200"/>
              <a:t>Holistic Productivity that's </a:t>
            </a:r>
            <a:r>
              <a:rPr lang="en" sz="3300" i="1"/>
              <a:t>Authentically You</a:t>
            </a:r>
            <a:r>
              <a:rPr lang="en" sz="3200" i="1"/>
              <a:t> 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C0C15-C645-40F1-FF77-9FE4292C3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847" y="1430150"/>
            <a:ext cx="1000172" cy="331980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latin typeface="Montserrat"/>
              </a:rPr>
              <a:t>Health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C0B86-F06E-C70C-A299-07CCC6E0A14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58239" y="1430150"/>
            <a:ext cx="849210" cy="331980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latin typeface="Montserrat"/>
              </a:rPr>
              <a:t>Work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C7AD2-79C8-A050-CF7D-0E0E6747C1B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803414" y="1430150"/>
            <a:ext cx="1000172" cy="3319800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latin typeface="Montserrat"/>
              </a:rPr>
              <a:t>Habits</a:t>
            </a:r>
          </a:p>
        </p:txBody>
      </p:sp>
      <p:pic>
        <p:nvPicPr>
          <p:cNvPr id="5" name="Picture 5" descr="Hiker with arms in air">
            <a:extLst>
              <a:ext uri="{FF2B5EF4-FFF2-40B4-BE49-F238E27FC236}">
                <a16:creationId xmlns:a16="http://schemas.microsoft.com/office/drawing/2014/main" id="{61079090-ECD4-FB14-9B69-212EF90DB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31" r="-159"/>
          <a:stretch/>
        </p:blipFill>
        <p:spPr>
          <a:xfrm>
            <a:off x="736785" y="1903973"/>
            <a:ext cx="2410695" cy="2295244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19457-E67B-5B51-5FBA-F3C3AD64540B}"/>
              </a:ext>
            </a:extLst>
          </p:cNvPr>
          <p:cNvSpPr txBox="1"/>
          <p:nvPr/>
        </p:nvSpPr>
        <p:spPr>
          <a:xfrm>
            <a:off x="3200400" y="329247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ADA464DA-DF3E-2FDC-5E26-6D3C3E01F8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808" t="-472" r="18351" b="943"/>
          <a:stretch/>
        </p:blipFill>
        <p:spPr>
          <a:xfrm>
            <a:off x="3357059" y="1914756"/>
            <a:ext cx="2430276" cy="2273696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5" descr="A Man Sleeping On His Bed · Free Stock Video">
            <a:extLst>
              <a:ext uri="{FF2B5EF4-FFF2-40B4-BE49-F238E27FC236}">
                <a16:creationId xmlns:a16="http://schemas.microsoft.com/office/drawing/2014/main" id="{B1F3B7C4-5434-AB33-A68E-C4C29581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60" r="20460"/>
          <a:stretch/>
        </p:blipFill>
        <p:spPr>
          <a:xfrm>
            <a:off x="6095945" y="1893190"/>
            <a:ext cx="2410695" cy="2295244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779819" y="1755878"/>
            <a:ext cx="767838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4400">
                <a:solidFill>
                  <a:schemeClr val="accent2"/>
                </a:solidFill>
              </a:rPr>
              <a:t>36 %</a:t>
            </a:r>
            <a:r>
              <a:rPr lang="en" sz="4400" b="0">
                <a:solidFill>
                  <a:schemeClr val="accent2"/>
                </a:solidFill>
              </a:rPr>
              <a:t> of employed Americans (58 mil.) identify as independent workers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3109630"/>
            <a:ext cx="760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None/>
            </a:pPr>
            <a:r>
              <a:rPr lang="en"/>
              <a:t>And that number will only continue to increase</a:t>
            </a:r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Post Covid-19 Work </a:t>
            </a:r>
            <a:endParaRPr lang="en-US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667373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b="1" dirty="0"/>
              <a:t>58%</a:t>
            </a:r>
            <a:r>
              <a:rPr lang="en" dirty="0"/>
              <a:t> Americans work from home once weekly</a:t>
            </a:r>
            <a:endParaRPr lang="en" b="1" i="1" dirty="0"/>
          </a:p>
          <a:p>
            <a:r>
              <a:rPr lang="en" b="1" dirty="0"/>
              <a:t>35 %</a:t>
            </a:r>
            <a:r>
              <a:rPr lang="en" dirty="0"/>
              <a:t> work entirely from home</a:t>
            </a:r>
            <a:endParaRPr lang="en" dirty="0">
              <a:solidFill>
                <a:schemeClr val="tx1"/>
              </a:solidFill>
            </a:endParaRPr>
          </a:p>
          <a:p>
            <a:r>
              <a:rPr lang="en" dirty="0"/>
              <a:t>Work from home benefits</a:t>
            </a:r>
          </a:p>
          <a:p>
            <a:pPr lvl="1"/>
            <a:r>
              <a:rPr lang="en" dirty="0"/>
              <a:t>Increased satisfaction</a:t>
            </a:r>
          </a:p>
          <a:p>
            <a:pPr lvl="1"/>
            <a:r>
              <a:rPr lang="en" dirty="0"/>
              <a:t>Productivity</a:t>
            </a:r>
          </a:p>
          <a:p>
            <a:pPr lvl="1"/>
            <a:r>
              <a:rPr lang="en" dirty="0"/>
              <a:t>Health</a:t>
            </a:r>
          </a:p>
          <a:p>
            <a:pPr lvl="1"/>
            <a:r>
              <a:rPr lang="en" dirty="0"/>
              <a:t>Relationships </a:t>
            </a:r>
          </a:p>
          <a:p>
            <a:pPr lvl="1">
              <a:spcBef>
                <a:spcPts val="600"/>
              </a:spcBef>
            </a:pPr>
            <a:endParaRPr lang="en"/>
          </a:p>
          <a:p>
            <a:pPr>
              <a:spcBef>
                <a:spcPts val="600"/>
              </a:spcBef>
            </a:pPr>
            <a:endParaRPr lang="en"/>
          </a:p>
          <a:p>
            <a:pPr marL="76200" indent="0">
              <a:spcBef>
                <a:spcPts val="600"/>
              </a:spcBef>
              <a:buNone/>
            </a:pPr>
            <a:endParaRPr lang="en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1D6CCE-CB30-372D-4BFF-9C56683C9A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773" b="-305"/>
          <a:stretch/>
        </p:blipFill>
        <p:spPr>
          <a:xfrm>
            <a:off x="-2157" y="268"/>
            <a:ext cx="9363971" cy="5147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38C47-3978-5568-BF30-B4CF6DB6D826}"/>
              </a:ext>
            </a:extLst>
          </p:cNvPr>
          <p:cNvSpPr txBox="1"/>
          <p:nvPr/>
        </p:nvSpPr>
        <p:spPr>
          <a:xfrm>
            <a:off x="3200400" y="2900903"/>
            <a:ext cx="2710851" cy="802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 idx="4294967295"/>
          </p:nvPr>
        </p:nvSpPr>
        <p:spPr>
          <a:xfrm>
            <a:off x="269036" y="3529283"/>
            <a:ext cx="6255925" cy="12078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u="sng">
                <a:solidFill>
                  <a:schemeClr val="bg1"/>
                </a:solidFill>
              </a:rPr>
              <a:t>Opportunity for  personal productivity has </a:t>
            </a:r>
            <a:r>
              <a:rPr lang="en-US" sz="3600" i="1" u="sng">
                <a:solidFill>
                  <a:schemeClr val="bg1"/>
                </a:solidFill>
              </a:rPr>
              <a:t>never </a:t>
            </a:r>
            <a:r>
              <a:rPr lang="en-US" sz="3600" u="sng">
                <a:solidFill>
                  <a:schemeClr val="bg1"/>
                </a:solidFill>
              </a:rPr>
              <a:t>been greater</a:t>
            </a:r>
            <a:r>
              <a:rPr lang="en-US" sz="360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What Is P1NG</a:t>
            </a:r>
            <a:endParaRPr lang="en-US"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dk1"/>
                  </a:solidFill>
                  <a:latin typeface="Montserrat"/>
                  <a:ea typeface="Montserrat Light"/>
                  <a:cs typeface="Montserrat Light"/>
                </a:rPr>
                <a:t>Laptop Extension</a:t>
              </a:r>
              <a:endParaRPr lang="en" sz="1200" b="1" dirty="0">
                <a:solidFill>
                  <a:schemeClr val="dk1"/>
                </a:solidFill>
                <a:latin typeface="Montserrat"/>
                <a:ea typeface="Montserrat Light"/>
                <a:cs typeface="Montserrat Light"/>
              </a:endParaRPr>
            </a:p>
          </p:txBody>
        </p:sp>
        <p:cxnSp>
          <p:nvCxnSpPr>
            <p:cNvPr id="245" name="Google Shape;24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400" b="1">
                  <a:solidFill>
                    <a:schemeClr val="dk1"/>
                  </a:solidFill>
                  <a:latin typeface="Montserrat"/>
                  <a:ea typeface="Montserrat Light"/>
                  <a:cs typeface="Montserrat Light"/>
                </a:rPr>
                <a:t>Wearable Ring Tech</a:t>
              </a: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400" b="1">
                  <a:solidFill>
                    <a:schemeClr val="dk1"/>
                  </a:solidFill>
                  <a:latin typeface="Montserrat"/>
                  <a:ea typeface="Montserrat Light"/>
                  <a:cs typeface="Montserrat Light"/>
                </a:rPr>
                <a:t>Ping App</a:t>
              </a: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3169983" y="1596348"/>
            <a:ext cx="2799294" cy="2795941"/>
            <a:chOff x="3169983" y="1163229"/>
            <a:chExt cx="2799294" cy="2795941"/>
          </a:xfrm>
        </p:grpSpPr>
        <p:sp>
          <p:nvSpPr>
            <p:cNvPr id="253" name="Google Shape;25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7" name="Google Shape;25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1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Productivity Ring</a:t>
            </a:r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794373"/>
            <a:ext cx="4216067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19100" indent="-342900"/>
            <a:r>
              <a:rPr lang="en" sz="2000"/>
              <a:t>IOT sensors</a:t>
            </a:r>
            <a:endParaRPr lang="en" sz="2000" dirty="0"/>
          </a:p>
          <a:p>
            <a:pPr marL="419100" indent="-342900">
              <a:spcBef>
                <a:spcPts val="600"/>
              </a:spcBef>
            </a:pPr>
            <a:r>
              <a:rPr lang="en" sz="2000"/>
              <a:t>Work interface</a:t>
            </a:r>
          </a:p>
          <a:p>
            <a:pPr marL="419100" indent="-342900">
              <a:spcBef>
                <a:spcPts val="600"/>
              </a:spcBef>
            </a:pPr>
            <a:r>
              <a:rPr lang="en" sz="2000"/>
              <a:t>Hand</a:t>
            </a:r>
            <a:r>
              <a:rPr lang="en" sz="2000" dirty="0"/>
              <a:t> writing and motor activities</a:t>
            </a:r>
          </a:p>
          <a:p>
            <a:pPr marL="76200" indent="0">
              <a:spcBef>
                <a:spcPts val="600"/>
              </a:spcBef>
              <a:buNone/>
            </a:pPr>
            <a:endParaRPr lang="en" sz="2000" dirty="0"/>
          </a:p>
          <a:p>
            <a:pPr marL="76200" indent="0">
              <a:spcBef>
                <a:spcPts val="600"/>
              </a:spcBef>
              <a:buNone/>
            </a:pPr>
            <a:endParaRPr lang="en" sz="200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AA0C50-C808-38BB-BC88-654906E7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92" y="1283759"/>
            <a:ext cx="3422650" cy="34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269F-F80A-2295-D77B-15F672D9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Laptop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24489-0EF0-37C0-DC55-6679B7A0D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430147"/>
            <a:ext cx="3983235" cy="3033900"/>
          </a:xfrm>
        </p:spPr>
        <p:txBody>
          <a:bodyPr/>
          <a:lstStyle/>
          <a:p>
            <a:r>
              <a:rPr lang="en-US"/>
              <a:t>User interface</a:t>
            </a:r>
          </a:p>
          <a:p>
            <a:r>
              <a:rPr lang="en-US"/>
              <a:t>Monitors mouse / Tabs</a:t>
            </a:r>
          </a:p>
          <a:p>
            <a:r>
              <a:rPr lang="en-US"/>
              <a:t>Creates data</a:t>
            </a:r>
          </a:p>
          <a:p>
            <a:endParaRPr lang="en-US"/>
          </a:p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558AC-CEDC-390C-C1D9-2E7B88C67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11" name="Google Shape;317;p33">
            <a:extLst>
              <a:ext uri="{FF2B5EF4-FFF2-40B4-BE49-F238E27FC236}">
                <a16:creationId xmlns:a16="http://schemas.microsoft.com/office/drawing/2014/main" id="{8596F49B-D1D9-5727-F3A4-33689F0B7D04}"/>
              </a:ext>
            </a:extLst>
          </p:cNvPr>
          <p:cNvGrpSpPr/>
          <p:nvPr/>
        </p:nvGrpSpPr>
        <p:grpSpPr>
          <a:xfrm>
            <a:off x="4939706" y="1283462"/>
            <a:ext cx="3769622" cy="1962725"/>
            <a:chOff x="1177450" y="241631"/>
            <a:chExt cx="6173152" cy="3616776"/>
          </a:xfrm>
        </p:grpSpPr>
        <p:sp>
          <p:nvSpPr>
            <p:cNvPr id="7" name="Google Shape;318;p33">
              <a:extLst>
                <a:ext uri="{FF2B5EF4-FFF2-40B4-BE49-F238E27FC236}">
                  <a16:creationId xmlns:a16="http://schemas.microsoft.com/office/drawing/2014/main" id="{4190035D-9CC2-8931-6C68-932F4483814C}"/>
                </a:ext>
              </a:extLst>
            </p:cNvPr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19;p33">
              <a:extLst>
                <a:ext uri="{FF2B5EF4-FFF2-40B4-BE49-F238E27FC236}">
                  <a16:creationId xmlns:a16="http://schemas.microsoft.com/office/drawing/2014/main" id="{682DFE0B-51B3-0384-A1F7-BBBD49D24928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20;p33">
              <a:extLst>
                <a:ext uri="{FF2B5EF4-FFF2-40B4-BE49-F238E27FC236}">
                  <a16:creationId xmlns:a16="http://schemas.microsoft.com/office/drawing/2014/main" id="{CD84A04C-A45F-0C56-B051-C86D1144B87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21;p33">
              <a:extLst>
                <a:ext uri="{FF2B5EF4-FFF2-40B4-BE49-F238E27FC236}">
                  <a16:creationId xmlns:a16="http://schemas.microsoft.com/office/drawing/2014/main" id="{213F653A-9EB2-5D9C-21D1-6D95E61D343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8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 descr="One glowing light bulb in sea of unlit bulbs"/>
          <p:cNvPicPr preferRelativeResize="0"/>
          <p:nvPr/>
        </p:nvPicPr>
        <p:blipFill rotWithShape="1">
          <a:blip r:embed="rId3"/>
          <a:srcRect l="19890" r="19890"/>
          <a:stretch/>
        </p:blipFill>
        <p:spPr>
          <a:xfrm>
            <a:off x="5014121" y="-50"/>
            <a:ext cx="4129863" cy="5143500"/>
          </a:xfrm>
          <a:custGeom>
            <a:avLst/>
            <a:gdLst/>
            <a:ahLst/>
            <a:cxnLst/>
            <a:rect l="l" t="t" r="r" b="b"/>
            <a:pathLst>
              <a:path w="21587" h="21600" extrusionOk="0">
                <a:moveTo>
                  <a:pt x="14232" y="0"/>
                </a:moveTo>
                <a:cubicBezTo>
                  <a:pt x="5486" y="4780"/>
                  <a:pt x="-13" y="13089"/>
                  <a:pt x="0" y="21600"/>
                </a:cubicBezTo>
                <a:lnTo>
                  <a:pt x="21587" y="21600"/>
                </a:lnTo>
                <a:lnTo>
                  <a:pt x="21587" y="0"/>
                </a:lnTo>
                <a:lnTo>
                  <a:pt x="1423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</a:rPr>
              <a:t>P1NG Innovations App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ABF063-C6F8-E8E1-5261-705E8F71AA3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53045" y="1557150"/>
            <a:ext cx="4061950" cy="3319800"/>
          </a:xfrm>
        </p:spPr>
        <p:txBody>
          <a:bodyPr/>
          <a:lstStyle/>
          <a:p>
            <a:r>
              <a:rPr lang="en-US" sz="2000"/>
              <a:t>Combines health and productivity</a:t>
            </a:r>
          </a:p>
          <a:p>
            <a:r>
              <a:rPr lang="en-US" sz="2000"/>
              <a:t>AI suggestions </a:t>
            </a:r>
          </a:p>
          <a:p>
            <a:r>
              <a:rPr lang="en-US" sz="2000"/>
              <a:t>Data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On-screen Show (16:9)</PresentationFormat>
  <Paragraphs>103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Arial,Sans-Serif</vt:lpstr>
      <vt:lpstr>Montserrat</vt:lpstr>
      <vt:lpstr>Montserrat Light</vt:lpstr>
      <vt:lpstr>Arial</vt:lpstr>
      <vt:lpstr>Calibri</vt:lpstr>
      <vt:lpstr>Nicholas template</vt:lpstr>
      <vt:lpstr>P1NG   </vt:lpstr>
      <vt:lpstr> Holistic Productivity that's Authentically You </vt:lpstr>
      <vt:lpstr>36 % of employed Americans (58 mil.) identify as independent workers</vt:lpstr>
      <vt:lpstr>Post Covid-19 Work </vt:lpstr>
      <vt:lpstr>Opportunity for  personal productivity has never been greater </vt:lpstr>
      <vt:lpstr>What Is P1NG</vt:lpstr>
      <vt:lpstr>Productivity Ring</vt:lpstr>
      <vt:lpstr>Laptop Extension</vt:lpstr>
      <vt:lpstr>P1NG Innovations App</vt:lpstr>
      <vt:lpstr>PowerPoint Presentation</vt:lpstr>
      <vt:lpstr>Behavioral and Psychographic </vt:lpstr>
      <vt:lpstr>23.8 mil or 1/3 population</vt:lpstr>
      <vt:lpstr>Business plan</vt:lpstr>
      <vt:lpstr>Pricing and Sales</vt:lpstr>
      <vt:lpstr>Competitors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Osgood Osgood</cp:lastModifiedBy>
  <cp:revision>131</cp:revision>
  <dcterms:modified xsi:type="dcterms:W3CDTF">2025-03-05T04:21:41Z</dcterms:modified>
</cp:coreProperties>
</file>